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67" r:id="rId5"/>
    <p:sldId id="266" r:id="rId6"/>
    <p:sldId id="268" r:id="rId7"/>
    <p:sldId id="265" r:id="rId8"/>
    <p:sldId id="264" r:id="rId9"/>
    <p:sldId id="263" r:id="rId10"/>
    <p:sldId id="262" r:id="rId11"/>
    <p:sldId id="269" r:id="rId12"/>
    <p:sldId id="261" r:id="rId13"/>
    <p:sldId id="260" r:id="rId14"/>
    <p:sldId id="25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7" r:id="rId30"/>
    <p:sldId id="288" r:id="rId31"/>
    <p:sldId id="286" r:id="rId32"/>
    <p:sldId id="285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301" r:id="rId43"/>
    <p:sldId id="300" r:id="rId44"/>
    <p:sldId id="279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0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733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38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30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58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43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738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56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14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408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42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52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4BA31-41AD-4570-AE82-C217D46D29DB}" type="datetimeFigureOut">
              <a:rPr lang="ru-RU" smtClean="0"/>
              <a:t>11.02.2023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D4728-ADA0-4E6D-ACD4-108C1636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69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8.wdp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3.wdp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microsoft.com/office/2007/relationships/hdphoto" Target="../media/hdphoto25.wdp"/><Relationship Id="rId7" Type="http://schemas.microsoft.com/office/2007/relationships/hdphoto" Target="../media/hdphoto27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microsoft.com/office/2007/relationships/hdphoto" Target="../media/hdphoto26.wdp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9.wdp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hdphoto" Target="../media/hdphoto30.wdp"/><Relationship Id="rId7" Type="http://schemas.microsoft.com/office/2007/relationships/hdphoto" Target="../media/hdphoto3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microsoft.com/office/2007/relationships/hdphoto" Target="../media/hdphoto31.wdp"/><Relationship Id="rId4" Type="http://schemas.openxmlformats.org/officeDocument/2006/relationships/image" Target="../media/image33.png"/><Relationship Id="rId9" Type="http://schemas.microsoft.com/office/2007/relationships/hdphoto" Target="../media/hdphoto33.wdp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5.wdp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36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8.wdp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7" Type="http://schemas.microsoft.com/office/2007/relationships/hdphoto" Target="../media/hdphoto4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microsoft.com/office/2007/relationships/hdphoto" Target="../media/hdphoto40.wdp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4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8973519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№10- Машины и оборудование для бетонных и штукатурных работ.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51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Общее.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Дозаторы.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Смесители.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Транспортирование смеси.</a:t>
            </a:r>
          </a:p>
          <a:p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6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" y="1"/>
            <a:ext cx="120396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 оборудование для приготовления бетонных смесей и строительных растворов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Бетоны и растворы представляют собой искусственные каменные материалы, получаемые в результате затвердения хорошо перемешанной смеси, состоящей из вяжущего, воды и заполнителя (щебня или гравия и песка, в растворах только песка).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бетонах в качестве вяжущего служит цемент, в растворах – цемент и известь.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результате химической реакции между вяжущими веществами и водой образуется цементный или известковый камень, плотно сцепляющийся с заполнителями. Для получения более прочного бетона и экономии вяжущих необходимо так подбирать зерновой состав заполнителей, чтобы между ними было наименьшее пространство, заполняемое водным раствором вяжущего.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 приготовления бетонной или растворной смеси: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Дозировка компонентов (вяжущего, заполнителей, воды)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Загрузка доз компонентов в смесительную машину.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Перемешивание.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Выгрузка готовой смеси.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 оборудование для приготовления бетонной или растворной смеси.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Различают: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Дозаторы.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Питатели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Смесители.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842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1"/>
            <a:ext cx="1205484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2. Дозаторы.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методу дозирования материалов дозаторы подразделяют на объемные, весовые и объемно-весовые.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Объемные дозаторы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сыпучих материалов просты по конструкции, но они уступают весовым по точности дозирования.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Объемные дозаторы жидкости обеспечивают более точную дозировку, так как плотность жидкостей при постоянной температуре изменяется незначительно. Объемные дозаторы сыпучих материалов применяются в смесительных установках небольшой производительности, а объемные дозаторы жидкостей применяют более широко.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Весовые дозаторы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высокую точность дозирования сыпучих и жидких материалов и, несмотря на их сложность и повышенную стоимость, они широко применяются во всех современных смесительных установках различной производительности.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Объемно-весовые дозаторы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дозирование одного компонента по объему с соблюдением суммарной массы двух компонентов и применяют их в установках для приготовления бетонной смеси с пористыми заполнителями (керамзитом).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 способу управления дозаторы бывают с ручным, полуавтоматическим дистанционным и автоматическим управлением.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озаторы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137160"/>
            <a:ext cx="5052060" cy="2346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Дозаторы циклического действия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520" y="137160"/>
            <a:ext cx="5227320" cy="2346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Дозатор непрерывного действия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2621280"/>
            <a:ext cx="5052060" cy="2529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250180" y="594607"/>
            <a:ext cx="1691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Дозаторы циклического действия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89220" y="2942877"/>
            <a:ext cx="175260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Дозатор непрерывного действия</a:t>
            </a:r>
            <a:endParaRPr lang="ru-RU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://stroy-technics.ru/gallery/betonnye_raboty/image6.gif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520" y="2621280"/>
            <a:ext cx="5227320" cy="40995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137160" y="5242560"/>
            <a:ext cx="6690360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Дозатор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цемента СБ-39А: 1 —барабанный питатель,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—заслонка, 3 — рычаг, 4 — натяжное устройство,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5—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кожух, 6 — лента конвейера, 7 —щека рамы конвейера, 8 — призма, S~ приводной барабан, 10 — стойка, 11 — привод конвейера, 12 — привод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барабанного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питателя</a:t>
            </a:r>
            <a:endParaRPr lang="ru-RU" sz="2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61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Дозаторы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роду взвешиваемого материала: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для инертных заполнителей - ДИ;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цемента ДЦ;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воды - ДВ.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Применяются при приготовлении бетонных и растворных смесей для взвешивания (отмеривания) определенного количества (дозы, порции) исходных компонентов.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Допускаемое отклонение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дозировке компонентов бетона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должно превышать ± 1-2 % для воды и ± 2-3 % вяжущего для заполнителя.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Работа весового дозатора основана на определении силы тяжести (взвешивании) дозируемого материала.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Дозаторы состоят из загружаемого бункера, подвешенного к рычагам взвешивающего устройства, весового механизма и механизмов управления загрузкой, отсечкой момента равновесия и выгрузки материала.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принципу работы дозаторы делятся на цикличные и непрерывного действия. </a:t>
            </a: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Цикличные дозаторы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отмеривают заданную массу или объем порции материала, загружаемого в мерный бункер, и после разгрузки повторяют цикл.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Дозаторы непрерывного действия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выдают непрерывным потоком материал с заданным значением производительности.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 числу дозируемых компонентов: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однокомпонентные для взвешивания одного материала;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многокомпонентные – поочередное дозирование нескольких материалов.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12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Смесители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Tx/>
              <a:buAutoNum type="arabicPeriod"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Смесители делятся на: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бетоносмесители;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растворосмесители.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принципу перемешивания компонентов: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принудительного действия;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гравитационные с перемешиванием при свободном падении материалов.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принципу действия: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машины периодического действия (цикличные) - готовят смесь отдельными порциями (замесами) и выдают ее через определенные промежутки времени (циклично). Характеризуются объемом готовой продукции в м3 , выдаваемой за один цикл работы;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машины непрерывного действия – осуществляют процесс смешивания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непрерывно. Характеризуются объемом готовой продукции за 1 час работы.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способу исполнения: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передвижные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имеющие пневмоколесный ход.</a:t>
            </a:r>
          </a:p>
        </p:txBody>
      </p:sp>
    </p:spTree>
    <p:extLst>
      <p:ext uri="{BB962C8B-B14F-4D97-AF65-F5344CB8AC3E}">
        <p14:creationId xmlns:p14="http://schemas.microsoft.com/office/powerpoint/2010/main" val="326551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120" y="0"/>
            <a:ext cx="1199388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Бетоносмесители.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для приготовления бетонной смеси.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смесительная машина состоит из смесительной емкости, рабочих органов с их приводом, загрузочных и выгрузочных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Смесительные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классифицируют по следующим основным признакам: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 эксплуатации, режиму работы и способу смешивания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 эксплуатации смесительные машины бывают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передвижными 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на рассредоточенных объектах при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небольших объемов работ и при ремонтных работах, вторые —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и растворных заводов и в установках средней и большой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режиму работы смесительные машины бывают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циклического 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смесительных машинах циклического действия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заключается в загрузке, перемешивании и выгрузке готового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Эти операции выполняются последовательно одна за другой и за время,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полному циклу на замес.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79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смесительных машинах непрерывного действия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бетонной смеси или раствора загружаются непрерывным потоком с помощью ленточных питателей или ленточных конвейеров.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Все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сыпучие компоненты подаются одновременно, образуя на ленте слой материалов, например песка, цемента, щебня различных фракций.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Одновременно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непрерывной струей непосредственно в смесительную емкость подается вода. При перемешивании смесь перемещается к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выгрузочному отверстию.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Готовая смесь непрерывно поступает в транспортные средства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смешивания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бетоносмесители гравитационные и принудительного смешивания,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растворосмесители — только принудительного смешивания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гравитационных бетоносмесителях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рабочими органами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вращающиеся барабаны, на внутренних поверхностях которых закреплены лопасти.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смесителях принудительного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загруженные материалы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вращающихся лопастей.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Смесительная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емкость может быть корытообразной формы с горизонтальным расположением лопастных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чашеобразной с вертикальным лопастным валом и в виде бака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быстровращающимся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ротором.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2137"/>
          <a:stretch/>
        </p:blipFill>
        <p:spPr>
          <a:xfrm>
            <a:off x="138949" y="0"/>
            <a:ext cx="11924496" cy="52120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38949" y="5400378"/>
            <a:ext cx="120530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Бетоносмеситель: а –общий вид; б – кинематическая схема: 1– цилиндрическая обечайка; 2– барабан; 3– двигатель; 4– опрокидыватель; 5– стойка; 6– вентиль; 7–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маслораспылитель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воздухораспределитель; 9– пневмоцилиндр; 10, 12–подшипники; 11– зубчатый венец; 13– шестерня; 14– муфта; 15–вал-шестерня; 16,17,18– зубчатые колеса; 19– запорное устройство</a:t>
            </a:r>
          </a:p>
        </p:txBody>
      </p:sp>
    </p:spTree>
    <p:extLst>
      <p:ext uri="{BB962C8B-B14F-4D97-AF65-F5344CB8AC3E}">
        <p14:creationId xmlns:p14="http://schemas.microsoft.com/office/powerpoint/2010/main" val="391784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681" y="114869"/>
            <a:ext cx="6257682" cy="36189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507480" y="114869"/>
            <a:ext cx="5562600" cy="473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Бетоносмеситель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СБ-3О-Г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объемом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готового замеса 165 л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рамы 1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смесительного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барабана 2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механизмом вращения и опрокидывания 3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загрузочного ковша 4 с механизмом подъема и опускания 5, дозатора воды 6 и пульта управления 7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Смесительный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 представляет собой цилиндрическо-коническую обечайку, внутри которой укреплено три лопасти.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sz="1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9798" y="3770784"/>
            <a:ext cx="62576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Бетоносмеситель СБ-30-Г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681" y="4207878"/>
            <a:ext cx="11963399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Барабан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 на выходном валу редуктора с помощью шпоночного соединения. Привод барабана состоит из электродвигателя и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трехступенчатого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редуктора.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Ковш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заполненный (дозированно) сыпучими материалами, поднимают по направляющим и, поворачивая, выгружают их в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смесительный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барабан. Затем включают механизм вращения и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заливают определенным количеством воды. Для этой цели на раме установлен дозатор турбулентного типа.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Дозу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 определяют визуально по стрелке дозатора. </a:t>
            </a:r>
          </a:p>
        </p:txBody>
      </p:sp>
    </p:spTree>
    <p:extLst>
      <p:ext uri="{BB962C8B-B14F-4D97-AF65-F5344CB8AC3E}">
        <p14:creationId xmlns:p14="http://schemas.microsoft.com/office/powerpoint/2010/main" val="183644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Растворосмесители.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Растворосмесители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предназначены для приготовления цементных, известковых, гипсовых, шлаковых и сложных растворов при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кладочных, штукатурных, облицовочных и изоляционных работ.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перемешивающие машины периодического действия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силовым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воздействием рабочего органа (лопасти) на обрабатываемую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среду, где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и расположение лопастей зависят от получаемого материала.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Различают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лопастные смесители с горизонтальным, вертикальным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лопастным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валом и турбулентные.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первых лопасти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вращении перемешивают весь объем смешиваемых материалов, их применяют для приготовления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кладочных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штукатурных растворов.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турбулентных смесителей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смешиваемой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массы создаются ротором, диаметр которого 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2...2,5 раза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смесительной емкости, а частота вращения ротора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10...15 раз выше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вращения валов обычных лопастных смесителей.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Вследствие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смешиваемой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массе возникают центробежные силы, создающие интенсивные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благодаря которым приходит в движение весь объем смешиваемых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5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растворосмесители имеют объем готового замеса 30, 65, 125 и 250 л, а стационарные – 400, 800 и 1200 л.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Последними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комплектуются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растворные узлы и заводы.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Растворосмесители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объемом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замеса 30 и 65 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непосредственно на месте производства работ и они не имеют загрузочных и дозировочных устройств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Весьма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эффективна их работа на сухих смесях.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56946" y="5636809"/>
            <a:ext cx="46591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Смеситель периодического действия: 1– тачка; 2– бункер; 3–откидной траверс; 4 – двигатель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3022"/>
          <a:stretch/>
        </p:blipFill>
        <p:spPr>
          <a:xfrm>
            <a:off x="7356945" y="1980345"/>
            <a:ext cx="4659195" cy="36564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21920" y="2416174"/>
            <a:ext cx="7040880" cy="414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Растворосмеситель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периодического действия с вертикальным лопастным валом (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приготовления всех видов растворов для штукатурных работ, состоит из рамы, откидной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траверсы 3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которой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смонтирован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электродвигатель 4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сменных тачек 1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свободно вращающимися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цилиндрическими бункерами.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Раствор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готовится в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бункере 2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 нем же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транспортируется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рабочему месту, что позволяет быстро сменять тачки-бункера для приготовления различных растворов</a:t>
            </a:r>
          </a:p>
        </p:txBody>
      </p:sp>
    </p:spTree>
    <p:extLst>
      <p:ext uri="{BB962C8B-B14F-4D97-AF65-F5344CB8AC3E}">
        <p14:creationId xmlns:p14="http://schemas.microsoft.com/office/powerpoint/2010/main" val="386009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" y="0"/>
            <a:ext cx="120396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Производительность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смесительных машин периодического действия (м3 /ч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= V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n/1000,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объем готовой смеси в одном замесе,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полезный объем барабана,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л;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выхода готовой смеси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бетона К = 0,65...0,7; для раствора К = 0,75...0,85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число замесов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1 ч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3600/(t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продолжительность загрузки, смешивания, выгрузки и возврата барабана в исходное положение или закрытие затвора,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Производительность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смесительных машин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с принудительным смешиванием (м3 /ч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= 3600 АV,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=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d² /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средняя площадь поперечного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потока смеси в корпусе смесителя,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–диаметр лопастей смесителя,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коэффициент наполнения сечения корпуса смесителя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Кн= 0,28...0,34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= 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рость движения смеси в направлении продольной оси корпуса смесителя,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шаг лопастей,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частота вращения лопастного вала,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с-1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9501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парка смесительных машин, находящихся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3/4 занимают барабанные (гравитационные)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смесители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остальная часть падает на тарельчатые и лотковые смесители (принудительного действия).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Известна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бетоносмесителя вибрационного типа на базе тарельчатого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смесителя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СБ-80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Смеситель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корпуса, лопастного механизма, ведомого колеса, центрального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колеса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сателлитов, водила, пружин, шпинделя и мотор-редуктора.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Ведомое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зубчатое колесо, свободно расположенное на шпинделе, получает вращение от мотор-редуктора.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483"/>
          <a:stretch/>
        </p:blipFill>
        <p:spPr>
          <a:xfrm>
            <a:off x="121920" y="3016210"/>
            <a:ext cx="6703544" cy="37351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101840" y="3129439"/>
            <a:ext cx="49834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Бетоносмеситель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активными рабочими органами: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кинематическая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расположение сателлитов;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корпус; 2 ‒ лопастной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ведомое колесо; 4 ‒ мотор-редуктор;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привод вибратора; 6 ‒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колесо; 7 ‒ сателлиты; 8 ‒ водило;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пружины; 10 ‒ шпиндель</a:t>
            </a:r>
          </a:p>
        </p:txBody>
      </p:sp>
    </p:spTree>
    <p:extLst>
      <p:ext uri="{BB962C8B-B14F-4D97-AF65-F5344CB8AC3E}">
        <p14:creationId xmlns:p14="http://schemas.microsoft.com/office/powerpoint/2010/main" val="403455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4.Транспортирование 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</a:t>
            </a: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перевозки бетонной смеси в транспортных средствах (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самосвалах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смесь может подвергнуться расслаиванию. Этот процесс зависит от подвижности смеси, дальности и скорости перевозки,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дорожного покрытия, температуры смеси и окружающей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ряда других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Поэтому для перевозки применяются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19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291" y="2362200"/>
            <a:ext cx="5294287" cy="39910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41947" y="6353294"/>
            <a:ext cx="40920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10.5. Автобетоновоз СБ-ПЗА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69280" y="2352556"/>
            <a:ext cx="6096000" cy="38779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Автобетоновоз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автосамосвалом имеет большую массу и более сложную конструкцию.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Автобетоновозы предназначены для доставки смеси от завода до объекта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расстояние до 30 км при температуре окружающей среды ±40 °С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Продолжительность перевозки зависит от температуры смеси и окружающего воздуха, качества дорожных покрытий, скорости перевозки, удобоукладываемости смеси и т. д.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Автобетоновоз СБ-ПЗА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смонтированный на шасси автомобиля, имеет кузов обтекаемой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мульдовидной (каплевидной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формы.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55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" y="0"/>
            <a:ext cx="120091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Авторастворовозы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предназначены для транспортирования,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в пути и порционной выдачи строительных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подвижностью 5 ‒ 13 см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объекты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температуре окружающей среды от –20 до +40 °С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Авторастворовозы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автобетоновозов имеют побудительный элемент, позволяющий побуждать раствор в пути.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Технологическое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авторастворовоза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состоит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цистерны, побудителя с приводом, коробки отбора мощности от двигателя автомобиля, затвора, разгрузочного устройства,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запасного колеса, комплекта инструментов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принадлежностей.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881" y="2862322"/>
            <a:ext cx="7056119" cy="27416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82880" y="5599606"/>
            <a:ext cx="72237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Авторастворовоз СБ-89Б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‒ разгрузочное устройство;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рукоятка управления; 3 ‒ затвор; 4 ‒ блокирующий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гидрораспылитель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5 ‒ привод побудителя;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коробка отбора мощности; 7 ‒ побудитель; 8 ‒ цистерна</a:t>
            </a:r>
          </a:p>
        </p:txBody>
      </p:sp>
    </p:spTree>
    <p:extLst>
      <p:ext uri="{BB962C8B-B14F-4D97-AF65-F5344CB8AC3E}">
        <p14:creationId xmlns:p14="http://schemas.microsoft.com/office/powerpoint/2010/main" val="90374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доставки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отдозированных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исходных компонентов, приготовления бетонной смеси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следования или по прибытии на строительную площадку, доставки готовой смеси и выдачи ее потребителю.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загружены сухими смесями от установок для выдачи сухих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от стационарных и передвижных бетонных заводов,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выдачи сухих смесей.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как правило, могут работать только при положительных температурах окружающей среды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976"/>
          <a:stretch/>
        </p:blipFill>
        <p:spPr>
          <a:xfrm>
            <a:off x="121919" y="2339102"/>
            <a:ext cx="6746097" cy="26426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868017" y="2339102"/>
            <a:ext cx="51563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созданы автобетоносмесители, которые могут работать и при отрицательных температурах.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Обычно такие автобетоносмесители имеют барабан, выложенный снаружи теплоизоляцией в виде полистирола или шлаковаты.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в барабан должна быть загружена обязательно теплая или горячая бетонная смесь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4981754"/>
            <a:ext cx="68070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Автобетоносмеситель СБ-69Б: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барабан; 2 ‒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загрузочно-разгрузочное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рама; 4 ‒ шасси; 5 ‒ контрольно-измерительные приборы;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привод; 7 ‒ муфта; 8 ‒ 11 ‒ механизмы управления подачей топлива с муфтой сцепления, редуктором и декомпрессором;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бак для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воды.</a:t>
            </a:r>
          </a:p>
        </p:txBody>
      </p:sp>
    </p:spTree>
    <p:extLst>
      <p:ext uri="{BB962C8B-B14F-4D97-AF65-F5344CB8AC3E}">
        <p14:creationId xmlns:p14="http://schemas.microsoft.com/office/powerpoint/2010/main" val="344702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106680"/>
            <a:ext cx="120396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Техническая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часовая производительность автобетоносмесителя,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‒ вместимость барабана,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коэффициент использования объёма барабана;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коэффициент выхода готовой смеси;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длительность цикла автобетоносмесителя,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Тц</a:t>
            </a:r>
            <a:r>
              <a:rPr lang="ru-RU" sz="2400" b="1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t</a:t>
            </a:r>
            <a:r>
              <a:rPr lang="ru-RU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+ L/v</a:t>
            </a:r>
            <a:r>
              <a:rPr lang="ru-RU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 +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+ t</a:t>
            </a:r>
            <a:r>
              <a:rPr lang="ru-RU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L/ v</a:t>
            </a:r>
            <a:r>
              <a:rPr lang="ru-RU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‒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дальность перевозки смеси,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скорости движения соответственно гружёного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порожнего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км/ч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продолжительность соответственно загрузки, разгрузки и промывки барабана,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надо либо в км/мин либо продолжительность в часах.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3947"/>
          <a:stretch/>
        </p:blipFill>
        <p:spPr>
          <a:xfrm>
            <a:off x="4402455" y="576262"/>
            <a:ext cx="2503869" cy="79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последнее время нашла применение укладка бетонной смеси по трубам с помощью бетононасосов.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Трубопроводный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перемещении смеси на строительной площадке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невозможности или неэффективности подачи смеси автотранспортом, строительными кранами, ленточными конвейерами.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Применение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бетононасосов является прогрессивным методом механизации подачи и укладки бетонной смеси, повышает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качество бетонных работ при возведении монолитных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сборно-монолитных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Использование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обусловливает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жесткий ритм в процессах укладки смеси и бетонирования конструкций, что повышает общий темп строительных работ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конструктивных типа бетононасосов: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поршневые и ротационные.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Поршневые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бетононасосы классифицируются на поршневые бетононасосы с механическим и гидравлическим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приводом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Поршневые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механическим приводом, имевшие ранее преимущественное распространение,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применяются ограниченно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/>
              <a:t>    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43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" y="0"/>
            <a:ext cx="120853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Ротационные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насосы обеспечивают перемещение бетонной смеси без непосредственного контакта смеси с металлическими деталями насоса, работают по принципу выдавливания смеси из гибкого шланга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Ротационный бетононасос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состоит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приемного бункера, куда загружается готовая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бункера вращаются три лопасти, подающие смесь в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гибкий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нейлоно-неопреновый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шланг.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Далее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продавливается по шлангу двумя резиновыми роликами, перемещающимися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двигателя через планетарный механизм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Гибкий шланг расположен внутри цилиндрического барабана, внутри которого постоянно поддерживается разрежение, в связи с чем после выдавливания смеси шланг распрямляется и занимает первоначальное положение.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680" y="3785652"/>
            <a:ext cx="5715000" cy="30327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821680" y="5302031"/>
            <a:ext cx="6187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ротационного (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беспоршневого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планетарная передача;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неподвижный корпус;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ролики;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гибкий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нейлоно-неопреновый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шланг;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бетоновод;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бункер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13120" y="3458587"/>
            <a:ext cx="618744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заполненном приемном бункере смесь препятствует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проникновению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 и сама засасывается в шланг.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дальнейшем вращении роликов шланг сжимается и выдавливает новую порцию смеси в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бетоновод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обеспечивая непрерывную ее подачу.</a:t>
            </a:r>
          </a:p>
        </p:txBody>
      </p:sp>
    </p:spTree>
    <p:extLst>
      <p:ext uri="{BB962C8B-B14F-4D97-AF65-F5344CB8AC3E}">
        <p14:creationId xmlns:p14="http://schemas.microsoft.com/office/powerpoint/2010/main" val="366682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" y="0"/>
            <a:ext cx="12085320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пригодные для перекачивания ротационным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должны иметь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подвижность 6 ‒ 10 см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содержании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крупного заполнителя до 55 % с максимальной крупностью до 25 мм.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тем что давление, развиваемое бетононасосом, составляет 14 МПа, производительность его не превышает 60 м3 /ч при дальности транспортирования по горизонтали до 90 м и по вертикали до 30 м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наибольшее применение получили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гидравлическим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приводом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Гидравлический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плавное регулирование объемной подачи, гарантирует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на смесь, снижает трение в движущихся частях.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Незначительные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ускорений движений поршня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демпфирование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механических ударов в конце тактов всасывания и нагнетания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исключают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вибрацию и толчки бетоновода.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 потери при движении по трубам позволяют транспортировать смесь 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до 1000 м по горизонтали и до 300 м по вертикали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679" y="4170373"/>
            <a:ext cx="4191001" cy="25504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48199" y="4781848"/>
            <a:ext cx="74288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Поршневой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загрузочный бункер; 2– рабочий цилиндр; 3– поршень;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5– клапаны; в) –поршневой с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приводом;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поршень; 2,3– транспортный и рабочий цилиндры; 4– шток;</a:t>
            </a:r>
          </a:p>
        </p:txBody>
      </p:sp>
    </p:spTree>
    <p:extLst>
      <p:ext uri="{BB962C8B-B14F-4D97-AF65-F5344CB8AC3E}">
        <p14:creationId xmlns:p14="http://schemas.microsoft.com/office/powerpoint/2010/main" val="196639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Наибольшее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получили поршневые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гидравлическим приводом, отличающиеся надежностью в работе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Поршневые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бетононасосы с гидравлическим приводом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производятся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 типов: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поршнем рабочего цилиндра, приводящимся в движение гидроцилиндром, и со свободно плавающим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поршнем.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равномерной подачи смеси и тот и другой тип бетононасоса выпускают с двумя цилиндрами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Бетононасосов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гидравлическим приводом с жесткой связью поршней в настоящее время выпускается значительно больше, чем бетононасосов со свободноплавающим поршнем.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производительность составляет 120 – 130 м3 /ч.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640" y="3477875"/>
            <a:ext cx="6827750" cy="32658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140055" y="3477875"/>
            <a:ext cx="49072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СВ-85А: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такт всасывания бетонной смеси в левый цилиндр и нагнетания из правого;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то же в правый цилиндр и нагнетания из левого; 1 ‒ приемный бункер; 2 ‒ приводные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3 ‒ камера с промывочной водой; 4 ‒ транспортный цилиндр;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 ‒ вертикальная и горизонтальная шиберные пластины; 6 ‒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шиберной пластины; 8 ‒ бетоновод</a:t>
            </a:r>
          </a:p>
        </p:txBody>
      </p:sp>
    </p:spTree>
    <p:extLst>
      <p:ext uri="{BB962C8B-B14F-4D97-AF65-F5344CB8AC3E}">
        <p14:creationId xmlns:p14="http://schemas.microsoft.com/office/powerpoint/2010/main" val="18160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0"/>
            <a:ext cx="120396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бетононасосе со свободноплавающим поршнем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совершает возвратно-поступательное движение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попеременной подачи и разрежения, которые создаются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многоступенчатым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центробежным насосом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насосов этого типа является более рациональное использование мощности приводного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заключающееся в том, что с увеличением сопротивления в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бетоноводе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производительность бетононасоса, что достигается за счет применения центробежного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дальности и высоты подачи смеси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бетононасосов со свободноплавающим поршнем находится в пределах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‒ 25 м3 /ч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Бетононасосы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 как от отдельного двигателя внутреннего сгорания, так и от двигателя автомобиля, что позволяет использовать их в районах, не имеющих энергоснабжения.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3939540"/>
            <a:ext cx="7071360" cy="27509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223760" y="3939540"/>
            <a:ext cx="45415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бетононасоса со свободноплавающим поршнем: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приемный бункер;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рабочий цилиндр; 3 ‒ поршень;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гибкая связь поршней;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гидрораспределитель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вода;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бетонная смесь;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шиберные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заслонки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9 ‒ бетоновод </a:t>
            </a:r>
          </a:p>
        </p:txBody>
      </p:sp>
    </p:spTree>
    <p:extLst>
      <p:ext uri="{BB962C8B-B14F-4D97-AF65-F5344CB8AC3E}">
        <p14:creationId xmlns:p14="http://schemas.microsoft.com/office/powerpoint/2010/main" val="12437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1"/>
            <a:ext cx="12054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 с гидравлическим приводом монтируется часто на шасси автомобильного типа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0" y="400112"/>
            <a:ext cx="6838067" cy="33526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975228" y="400111"/>
            <a:ext cx="504443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Автобетононасос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гидравлическим приводом: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автомобиль;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гидроцилиндр;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бетоновод;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маятниковый патрубок;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предохранительная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решетка;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мешалка;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приемный бункер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7160" y="3877986"/>
            <a:ext cx="120548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производительность поршневых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автобетононасосов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м3 /ч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,: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‒ площадь поперечного сечения поршня,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длина хода поршня,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число двойных ходов поршня,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с-1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коэффициент наполнения,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0,8.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9718" y="4278096"/>
            <a:ext cx="3127423" cy="62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8680" y="106680"/>
            <a:ext cx="740664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Дальнейшее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связано с применением манипуляторов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Монтаж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манипулятора на бетононасосе, который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шасси автомобиля,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подавать и укладывать смесь по всем направлениям на расстояние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 ‒ 25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бетоновода, что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 трудоемкость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облегчает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укладки смеси.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манипуляторы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монтируют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участках стационарного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бетоновода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значительной длины, а также на различных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конструкциях, например на башенных кранах.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880" y="106681"/>
            <a:ext cx="4369384" cy="5562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82880" y="5669281"/>
            <a:ext cx="4369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Зоны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автобетононасоса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трехсекционной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 </a:t>
            </a:r>
          </a:p>
        </p:txBody>
      </p:sp>
    </p:spTree>
    <p:extLst>
      <p:ext uri="{BB962C8B-B14F-4D97-AF65-F5344CB8AC3E}">
        <p14:creationId xmlns:p14="http://schemas.microsoft.com/office/powerpoint/2010/main" val="29710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93080" y="114300"/>
            <a:ext cx="6598920" cy="2345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Манипулятор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трех шарнирно сочлененных секций, гидроцилиндров рычажных систем, ограничителя поворота с конечными выключателями и бетоновода, заканчивающегося гибким шлангом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539" y="114300"/>
            <a:ext cx="5327215" cy="65913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593080" y="2671286"/>
            <a:ext cx="6477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Конструктивно-технологическая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автобетононасоса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шасси автомобиля;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коробка отбора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мощности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стрела-манипулятора;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гидравлический привод;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трубопровод (бетоновод);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гибкий рукав;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пульт управления;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приемный бункер;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выносная опор</a:t>
            </a:r>
          </a:p>
        </p:txBody>
      </p:sp>
    </p:spTree>
    <p:extLst>
      <p:ext uri="{BB962C8B-B14F-4D97-AF65-F5344CB8AC3E}">
        <p14:creationId xmlns:p14="http://schemas.microsoft.com/office/powerpoint/2010/main" val="401062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106680"/>
            <a:ext cx="1194816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Автобетононасосы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считаются более мобильными, что позволяет выполнять работы в различных условиях строительной площадки.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находят применение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автобетононасосы-автобетоносмесители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шасси автомобил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смонтированы барабан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бетоносмесителя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бетононасос с распределительной стрелой манипулятора.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решение позволяет совместить процесс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приготовления и укладки смеси, что очень выгодно при возведении рассредоточенных объектов с небольшим объемом работ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59" y="3122890"/>
            <a:ext cx="6408905" cy="35369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705600" y="3122890"/>
            <a:ext cx="53797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Автобетононасос-автобетоносмеситель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шасси автомобиля;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гидропривод;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гибкий бетоновод;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барабан;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пульт управления;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бетононасос;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раздаточный лоток;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манипулятор;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бак для воды</a:t>
            </a:r>
          </a:p>
        </p:txBody>
      </p:sp>
    </p:spTree>
    <p:extLst>
      <p:ext uri="{BB962C8B-B14F-4D97-AF65-F5344CB8AC3E}">
        <p14:creationId xmlns:p14="http://schemas.microsoft.com/office/powerpoint/2010/main" val="46991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" y="0"/>
            <a:ext cx="1208532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оборудование для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укладки бетона и отделки его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Качество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в сооружении во многом зависит от правильной укладки смеси при бетонировании.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Бетонная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должна плотно прилегать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арматуре и закладным частям.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укладки состоит из разравнивания бетонной смеси и ее уплотнения на месте укладки.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укладке и распределении бетонной смеси по блоку бетонирования, как правило, стремятся использовать средства ее подачи.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подаче бетонной смеси применяют следующие способы: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-краново-бункерный;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-трубный;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-гравитационный;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-виброгравитационный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-конвейерный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неповоротные бункера.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применяют при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краново-бункерном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 подачи бетона.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бункер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сварная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емкость с затвором и рукояткой для его открывания и закрывания,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загружается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бетоном в горизонтальном положении. При подъеме краном он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вертикальное положение, перемещается к месту укладки и при открывании затвора разгружается. Такие бункера широко используют на строительных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cf.ppt-online.org/files1/slide/r/RZJhDeYEGwIvxHBUokgAruSqLd7nf2K5z9VWNspa8/slide-40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358"/>
          <a:stretch/>
        </p:blipFill>
        <p:spPr bwMode="auto">
          <a:xfrm>
            <a:off x="10306584" y="2552164"/>
            <a:ext cx="1158240" cy="2225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vmasshtabe.ru/wp-content/uploads/2016/03/365684-vms-badya16ryum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8" r="32584"/>
          <a:stretch/>
        </p:blipFill>
        <p:spPr bwMode="auto">
          <a:xfrm>
            <a:off x="7574280" y="2552164"/>
            <a:ext cx="1219518" cy="22259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793798" y="2816155"/>
            <a:ext cx="15127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Поворотный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ункер –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туфелька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19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1"/>
            <a:ext cx="120243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Неповоротный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бункер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емкость с затвором, но подается под загрузку в вертикальном положении и после перемещения выгружается открыванием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затвора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на заводах железобетонных изделий.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Вместимость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бункеров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0,5...2,0 м3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краново-бункерном способе подачи каждый последующий бункер выгружают рядом с местом выгрузки предыдущего, ориентируясь на получение заданной высоты слоя после разравнивания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cf.ppt-online.org/files1/slide/r/RZJhDeYEGwIvxHBUokgAruSqLd7nf2K5z9VWNspa8/slide-40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971" r="52967"/>
          <a:stretch/>
        </p:blipFill>
        <p:spPr bwMode="auto">
          <a:xfrm>
            <a:off x="5372100" y="2246769"/>
            <a:ext cx="3558540" cy="32327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22049"/>
          <a:stretch/>
        </p:blipFill>
        <p:spPr>
          <a:xfrm>
            <a:off x="167640" y="2246770"/>
            <a:ext cx="5204460" cy="32327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67640" y="5637014"/>
            <a:ext cx="8199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Бадьи для крановой подачи бетонной смеси: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-поворотная: б-неповоротная.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1-корпус; 2-каркас; 3-затвор; 4-вибратор; 5-рычаг; 6-петля.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50874" y="3309164"/>
            <a:ext cx="2577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Неповоротный бункер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286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resent5.com/presentation/6249064_68121547/image-47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" y="182880"/>
            <a:ext cx="11430000" cy="6477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061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martand.ru/800/600/https/laborerslocal158.org/wp-content/uploads/2018/07/IMG_1569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241" y="3825240"/>
            <a:ext cx="5135562" cy="2819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https://tehno-beton.ru/wp-content/uploads/2015/08/razgruzka-betona-1024x768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4" y="163194"/>
            <a:ext cx="5540376" cy="3311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i.ytimg.com/vi/nqvgm1LgJhI/maxresdefault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7" t="4788" r="3346" b="4788"/>
          <a:stretch/>
        </p:blipFill>
        <p:spPr bwMode="auto">
          <a:xfrm>
            <a:off x="144144" y="3657600"/>
            <a:ext cx="5540376" cy="2987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Рисунок 4" descr="https://akson-quick.ru/800/600/https/i.ytimg.com/vi/aHPC1UsI-uw/maxresdefault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242" y="163195"/>
            <a:ext cx="5135562" cy="3159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75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Бетоноводы и желоба.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Бетонная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распределяется переменой 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 конце бетоновода имеется гибкий резинотканевый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рукав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то, меняя его местоположение, обеспечивают равномерное распределение бетона по блоку бетонирования.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Лотки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звеньевые хоботы, виброхоботы.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строительном объекте уровень подъездных путей значительно превышает уровень блоков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применяют гравитационную или виброгравитационную подачу, т. е.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и ее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Преимуществами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гравитационной подачи являются низкая себестоимость и высокая производительность с наименьшей затратой энергии.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Недостаток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возможность расслоения бетонной смеси при скольжении по наклонной плоскости и вертикальном падении при отсутствии мер, предупреждающих возникновение этого вредного явления.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спуске с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высоты до 10 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звеньевые хоботы с длиной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звеньев 0,6...1,0 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диаметром проходного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отверстия 300 мм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спуске бетонной смеси с высоты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10 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виброхоботы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представляющие собой гибкий трубопровод, состоящий из звеньев труб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350 мм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гасителями, снижающими скорость падения смеси. </a:t>
            </a:r>
          </a:p>
        </p:txBody>
      </p:sp>
    </p:spTree>
    <p:extLst>
      <p:ext uri="{BB962C8B-B14F-4D97-AF65-F5344CB8AC3E}">
        <p14:creationId xmlns:p14="http://schemas.microsoft.com/office/powerpoint/2010/main" val="198458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 для подачи бетонной смеси используются ленточные конвейеры общего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 или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приводным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ходом и регулируемым вручную углом наклона конвейерной рамы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Самоходные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ленточные бетоноукладчики выполняют комплекс работ, включая прием бетонной смеси из транспортных средств, в том числе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самосвалов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подачу к месту укладки и ее послойное распределение. Они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бетонировании монолитных конструкций, расположенных как выше, так и ниже нулевой отметки, и имеют производительность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30...100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в смену.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55930" r="6923" b="2281"/>
          <a:stretch/>
        </p:blipFill>
        <p:spPr>
          <a:xfrm>
            <a:off x="6813999" y="2400657"/>
            <a:ext cx="5073202" cy="22323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 descr="https://cf2.ppt-online.org/files2/slide/4/43fhtO1BVdgiWeNA5PZn6XaMYoRuGQ2Szm7vyI/slide-7.jpg"/>
          <p:cNvPicPr/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275"/>
          <a:stretch/>
        </p:blipFill>
        <p:spPr bwMode="auto">
          <a:xfrm>
            <a:off x="121920" y="2400656"/>
            <a:ext cx="6533633" cy="4457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6813998" y="4779941"/>
            <a:ext cx="527132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Самоходный ленточный бетоноукладчик на базе трактора (а) и трубоукладчика (б).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1-приемный бункер; 2,4 – ленточные конвейеры; 3-телескопическая стрела; 5-рлвлолтная платформа; 6-хобот; 7-бетонируемая конструкция; 8-гаситель; 9-тросовая система ориентации конвейера.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i.ytimg.com/vi/Mli3SugLTq4/maxresdefault.jpg?sqp=-oaymwEmCIAKENAF8quKqQMa8AEB-AHUBoAC4AOKAgwIABABGHIgSyg8MA8=&amp;amp;rs=AOn4CLCLuPDvCvdn_na0Er9pTAY0I2W-rA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31"/>
          <a:stretch/>
        </p:blipFill>
        <p:spPr bwMode="auto">
          <a:xfrm>
            <a:off x="142874" y="3581400"/>
            <a:ext cx="5175886" cy="312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www.stroyportal.ru/media/cache/companies/109485/products/683487180/4a3051cf-6c02-4d4d-a3ea-c6eea44c62d6_small_mobile_image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761" y="3581401"/>
            <a:ext cx="5148896" cy="312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Рисунок 4" descr="https://img.promportal.su/foto/good_fotos/2468/24684594/beton-ot-proizvoditelya_foto_largest.jp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761" y="132714"/>
            <a:ext cx="5148896" cy="31737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ac-bastion.ru/wp-content/uploads/c/9/1/c91d11d3a7c8126a63b029a26474f8ee.jpe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4" y="132714"/>
            <a:ext cx="5175886" cy="31737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583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fs.znanio.ru/d5af0e/e2/e7/c2cb5c9d946ebf988f8bf3e5437fb14a7d.jpg"/>
          <p:cNvPicPr/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92"/>
          <a:stretch/>
        </p:blipFill>
        <p:spPr bwMode="auto">
          <a:xfrm>
            <a:off x="106681" y="3794761"/>
            <a:ext cx="2971799" cy="29527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https://martand.ru/800/600/http/martand.ru/800/600/https/konspekta.net/studopedianet/baza8/2047875954097.files/image031.gif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320" y="259080"/>
            <a:ext cx="8686800" cy="6233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fs.znanio.ru/d5af0e/e2/e7/c2cb5c9d946ebf988f8bf3e5437fb14a7d.jpg"/>
          <p:cNvPicPr/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5676"/>
          <a:stretch/>
        </p:blipFill>
        <p:spPr bwMode="auto">
          <a:xfrm>
            <a:off x="106681" y="137161"/>
            <a:ext cx="2971799" cy="3520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4711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920" y="0"/>
            <a:ext cx="1207008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укладке бетонную смесь разравнивают и уплотняют.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производится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воздействием внешних сил посредством вибрирования, трамбования, укатки, прессования, вакуумирования или их сочетанием.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Вибровозбудители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Их применяют для вибрирования бетонной смеси.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Вибровозбудитель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механизм для возбуждения механических колебаний,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применяемый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или как сборочная единица машин, работающих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строительного объекта применяются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вибровозбудители для наружного и глубинного вибрирования, а на заводах железобетонных конструкций – стационарные виброплощадки.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Механические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 в вибровозбудителях создаются двумя способами: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вращением закрепленной на валу неуравновешенной массы или направленным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возвратно-поступательным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перемещением массы. 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Вибровозбудители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классифицировать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типу привода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пневматические, гидравлические и с двигателем внутреннего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сгорания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 работы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переносные и стационарные (как сборочная единица, встроенная в машину, работа которой основана на использовании вибрации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передачи колебаний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поверхностные и глубинные; по характеру возбуждаемых колебаний – на центробежные и возвратно-поступательные.</a:t>
            </a:r>
          </a:p>
        </p:txBody>
      </p:sp>
    </p:spTree>
    <p:extLst>
      <p:ext uri="{BB962C8B-B14F-4D97-AF65-F5344CB8AC3E}">
        <p14:creationId xmlns:p14="http://schemas.microsoft.com/office/powerpoint/2010/main" val="75386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Центробежные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подразделяют 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дебалансные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планетарные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круговой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дебалансные и с прямолинейно направленной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вынуждающей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силой.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вибровозбудители подразделяются на поверхностные и навесные.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конструктивному исполнению они одинаковы, но первые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отличаются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наличием площадки или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рейки.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Поверхностные вибровозбудители применяются для бетонирования дорожных покрытий, полов, при 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настилку, плит перекрытий зданий и в других случаях, когда имеется значительная площадь бетонной смеси незначительной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толщины.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Общий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и конструктивная схема поверхностного вибровозбудителя с круговыми колебаниями показаны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920" y="3785652"/>
            <a:ext cx="7155787" cy="29511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525053" y="3785652"/>
            <a:ext cx="441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вибровозбудитель: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общий вид;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–конструктивная схема;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корпус;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трехфазный двигатель;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подшипники;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дебаланс;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5– площадка.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62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1"/>
            <a:ext cx="12039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технологических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необходимость в применении вибровозбудителей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прямолинейно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направленной возмущающей силой.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ряде конструкций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вибропогружателей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вибромолотов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забивки шпунта и труб, свай,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виброплощадок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изготовления железобетонных изделий,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вибротрамбовок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грунта, виброгрохотов.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вибровозбудители изготовляются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двухвальными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синхронным вращением параллельных валов в противоположные стороны.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и принципиальная схема вибровозбудителя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колебаниями представлены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б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использовании небольших мощностей рационально применять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состоят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катушки 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сердечником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и якоря 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упруго закрепленного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стойках пружинами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подаче тока на катушку происходит прямое преобразование электромагнитной энергии в механическую с возвратно-поступательным движением.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399" y="4031874"/>
            <a:ext cx="6210055" cy="22212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52399" y="6062395"/>
            <a:ext cx="6210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Вибровозбудитель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направленными колебаниями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6427" y="4031874"/>
            <a:ext cx="2918718" cy="22212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9788025" y="4142155"/>
            <a:ext cx="22668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Электромагнитный вибровозбудитель: 1– катушка;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сердечник;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якорь;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пружина </a:t>
            </a:r>
          </a:p>
        </p:txBody>
      </p:sp>
    </p:spTree>
    <p:extLst>
      <p:ext uri="{BB962C8B-B14F-4D97-AF65-F5344CB8AC3E}">
        <p14:creationId xmlns:p14="http://schemas.microsoft.com/office/powerpoint/2010/main" val="61729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" y="0"/>
            <a:ext cx="1200912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Глубинные вибровозбудители.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Их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для уплотнения бетонных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смесей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их укладке в монолитные и массивные строительные конструкции с различной степенью армирования (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блоки, фундаменты, пазухи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при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железобетонных изделий (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ферм, колонн, балок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Уплотнение осуществляется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погружения их в массу бетонной смеси.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Эти вибровозбудители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подразделяются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ручные и подвесные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подвешиваемые на крюке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типу центробежного механизма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делятся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дебалансные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фрикционно-планетарные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 вибровозбудителей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электрические, пневматические, гидравлические двигатели и двигатели внутреннего сгорания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фрикционно-планетарного типа с наружной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обкаткой представлены 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б.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Вращение от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шпинделя 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шарнир 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передается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вал 3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дебалансом 5,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взаимодействующим с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детали 6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вмонтированной 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корпус 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Каждая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обкатка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дебаланса 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круговое колебание вибровозбудителя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принято считать, что расстояние в свету между стержнями арматуры составляет: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густоармированных конструкций—40...100 мм, среднеармированных— 100...300 мм, малоармированных — более 300 мм.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помощью глубинных 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вибровозбудителей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уплотнять пластичные и малоподвижные бетонные 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осадкой стандартного конуса не менее 1 см</a:t>
            </a:r>
          </a:p>
        </p:txBody>
      </p:sp>
    </p:spTree>
    <p:extLst>
      <p:ext uri="{BB962C8B-B14F-4D97-AF65-F5344CB8AC3E}">
        <p14:creationId xmlns:p14="http://schemas.microsoft.com/office/powerpoint/2010/main" val="156046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59" y="151953"/>
            <a:ext cx="6193013" cy="21471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294120" y="151953"/>
            <a:ext cx="518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глубинного вибровозбудители: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наружной обкаткой;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обкаткой; 1– шпиндель;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шарнир; 3– вал с дебалансом;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корпус;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дебаланс; 6– втулка;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58" y="2553116"/>
            <a:ext cx="6156961" cy="17814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751320" y="2553116"/>
            <a:ext cx="4724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встроенным электродвигателем: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наконечник;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насадка;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корпус;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двигатель; 5– кабель; 6– пускатель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9559" y="4557420"/>
            <a:ext cx="2626213" cy="20855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2904697" y="4557420"/>
            <a:ext cx="41361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Пневматический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двухчастотный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вибровозбудитель: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1–ось;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2–дебаланс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лопатка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корпус </a:t>
            </a:r>
          </a:p>
        </p:txBody>
      </p:sp>
    </p:spTree>
    <p:extLst>
      <p:ext uri="{BB962C8B-B14F-4D97-AF65-F5344CB8AC3E}">
        <p14:creationId xmlns:p14="http://schemas.microsoft.com/office/powerpoint/2010/main" val="326125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Agoltsev.EKTU\Рабочий стол\Без имени-6.jpg"/>
          <p:cNvPicPr/>
          <p:nvPr/>
        </p:nvPicPr>
        <p:blipFill>
          <a:blip r:embed="rId2" cstate="print">
            <a:lum brigh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9" y="80963"/>
            <a:ext cx="5300870" cy="40538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685184" y="80963"/>
            <a:ext cx="6343207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Рисунок. Типы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вибраторов: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 – внутренний (глубинный);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наружный;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поверхностный;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 – опалубка; 2 – дебаланс; 3 – рабочая площадка вибратора; 4 – гибкая тяга для перестановки поверхностного вибратора</a:t>
            </a:r>
          </a:p>
        </p:txBody>
      </p:sp>
      <p:pic>
        <p:nvPicPr>
          <p:cNvPr id="5" name="Рисунок 4" descr="C:\Documents and Settings\Agoltsev.EKTU\Рабочий стол\Без имени-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65" y="2622492"/>
            <a:ext cx="6449226" cy="41079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9269" y="4217277"/>
            <a:ext cx="5300870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Схема вакуумирования железобетонной плиты: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 – схема вакуумирования;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магистральная всасывающая линия;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 – водосборник;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коллектор;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всасывающие рукава;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переносные вакуум-щиты</a:t>
            </a:r>
          </a:p>
        </p:txBody>
      </p:sp>
    </p:spTree>
    <p:extLst>
      <p:ext uri="{BB962C8B-B14F-4D97-AF65-F5344CB8AC3E}">
        <p14:creationId xmlns:p14="http://schemas.microsoft.com/office/powerpoint/2010/main" val="140302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5120" y="2255520"/>
            <a:ext cx="521208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73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548640"/>
            <a:ext cx="115824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12700" lvl="0" indent="-342900" algn="just">
              <a:spcAft>
                <a:spcPts val="0"/>
              </a:spcAft>
              <a:buClr>
                <a:srgbClr val="000000"/>
              </a:buClr>
              <a:buSzPts val="900"/>
              <a:buFont typeface="+mj-lt"/>
              <a:buAutoNum type="arabicPeriod"/>
              <a:tabLst>
                <a:tab pos="344805" algn="l"/>
              </a:tabLst>
            </a:pP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Из каких компонентов приготавливают бетонные смеси и строи­тельные растворы? Какие типы машин и оборудования используют для этого?</a:t>
            </a:r>
            <a:endParaRPr lang="ru-RU" sz="1600" b="1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342900" marR="12700" lvl="0" indent="-342900" algn="just">
              <a:spcAft>
                <a:spcPts val="0"/>
              </a:spcAft>
              <a:buClr>
                <a:srgbClr val="000000"/>
              </a:buClr>
              <a:buSzPts val="900"/>
              <a:buFont typeface="+mj-lt"/>
              <a:buAutoNum type="arabicPeriod"/>
              <a:tabLst>
                <a:tab pos="326390" algn="l"/>
              </a:tabLst>
            </a:pP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Приведите классификацию дозаторов. Чем они различаются между собой по функциональным и конструктивным признакам? Для дозиро­вания каких компонентов и в каких условиях их применяют?</a:t>
            </a:r>
            <a:endParaRPr lang="ru-RU" sz="1600" b="1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342900" marR="12700" lvl="0" indent="-342900" algn="just">
              <a:spcAft>
                <a:spcPts val="0"/>
              </a:spcAft>
              <a:buClr>
                <a:srgbClr val="000000"/>
              </a:buClr>
              <a:buSzPts val="900"/>
              <a:buFont typeface="+mj-lt"/>
              <a:buAutoNum type="arabicPeriod"/>
              <a:tabLst>
                <a:tab pos="323850" algn="l"/>
              </a:tabLst>
            </a:pP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Изобразите и объясните функциональную схему весовых дозаторов цикличного действия. Какие устройства применяют в этих дозаторах в качестве питателей?</a:t>
            </a:r>
            <a:endParaRPr lang="ru-RU" sz="1600" b="1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342900" marR="12700" lvl="0" indent="-342900" algn="just">
              <a:spcAft>
                <a:spcPts val="0"/>
              </a:spcAft>
              <a:buClr>
                <a:srgbClr val="000000"/>
              </a:buClr>
              <a:buSzPts val="900"/>
              <a:buFont typeface="+mj-lt"/>
              <a:buAutoNum type="arabicPeriod"/>
              <a:tabLst>
                <a:tab pos="317500" algn="l"/>
              </a:tabLst>
            </a:pP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Из каких составных частей состоит дозатор непрерывного действия? Объясните схемы устройства и принцип работы дозатора цемента и уни­версального дозатора для заполнителей.</a:t>
            </a:r>
            <a:endParaRPr lang="ru-RU" sz="1600" b="1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342900" marR="12700" lvl="0" indent="-342900" algn="just">
              <a:spcAft>
                <a:spcPts val="0"/>
              </a:spcAft>
              <a:buClr>
                <a:srgbClr val="000000"/>
              </a:buClr>
              <a:buSzPts val="900"/>
              <a:buFont typeface="+mj-lt"/>
              <a:buAutoNum type="arabicPeriod"/>
              <a:tabLst>
                <a:tab pos="329565" algn="l"/>
              </a:tabLst>
            </a:pP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Приведите классификацию смесителей и назовите предпочтитель­ные объекты их применения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</a:p>
          <a:p>
            <a:pPr marL="342900" marR="12700" lvl="0" indent="-342900" algn="just">
              <a:spcAft>
                <a:spcPts val="0"/>
              </a:spcAft>
              <a:buClr>
                <a:srgbClr val="000000"/>
              </a:buClr>
              <a:buSzPts val="900"/>
              <a:buFont typeface="+mj-lt"/>
              <a:buAutoNum type="arabicPeriod"/>
              <a:tabLst>
                <a:tab pos="329565" algn="l"/>
              </a:tabLst>
            </a:pPr>
            <a:r>
              <a:rPr lang="ru-RU" sz="1600" dirty="0"/>
              <a:t>Контрольные вопросы по седьмой главе. 1. Как производится дозирование компонентов в смесительных машинах ? 2. Классификация смесительных машин по условиям </a:t>
            </a:r>
            <a:r>
              <a:rPr lang="ru-RU" sz="1600" dirty="0" err="1"/>
              <a:t>эксплуатации</a:t>
            </a:r>
            <a:r>
              <a:rPr lang="ru-RU" sz="1600" dirty="0"/>
              <a:t> режиму работы и способу смешивания. 3. Привести кинематическую схему </a:t>
            </a:r>
            <a:r>
              <a:rPr lang="ru-RU" sz="1600" dirty="0" err="1"/>
              <a:t>бетоносмесителя</a:t>
            </a:r>
            <a:r>
              <a:rPr lang="ru-RU" sz="1600" dirty="0"/>
              <a:t>. 4. Классификация бетонных заводов и схемы компоновки основного оборудования. 5. Принцип работы бетонного завода-автомата. 6. Устройство автобетоносмесителей, </a:t>
            </a:r>
            <a:r>
              <a:rPr lang="ru-RU" sz="1600" dirty="0" err="1"/>
              <a:t>автобетоновозов</a:t>
            </a:r>
            <a:r>
              <a:rPr lang="ru-RU" sz="1600" dirty="0"/>
              <a:t>. 7. Назначение, принципиальные схемы и основные параметры </a:t>
            </a:r>
            <a:r>
              <a:rPr lang="ru-RU" sz="1600" dirty="0" err="1"/>
              <a:t>растворонасосов</a:t>
            </a:r>
            <a:r>
              <a:rPr lang="ru-RU" sz="1600" dirty="0"/>
              <a:t>. 8. Принцип работы турбулентного </a:t>
            </a:r>
            <a:r>
              <a:rPr lang="ru-RU" sz="1600" dirty="0" err="1"/>
              <a:t>растворосмесителя</a:t>
            </a:r>
            <a:r>
              <a:rPr lang="ru-RU" sz="1600" dirty="0"/>
              <a:t>. 9. Производительность смесительных машин периодического действия. 10. Производительность смесительных машин </a:t>
            </a:r>
            <a:r>
              <a:rPr lang="ru-RU" sz="1600" dirty="0" err="1"/>
              <a:t>непрерывного</a:t>
            </a:r>
            <a:r>
              <a:rPr lang="ru-RU" sz="1600" dirty="0"/>
              <a:t> действия. 11. Принцип работы, условия применения и основные параметры </a:t>
            </a:r>
            <a:r>
              <a:rPr lang="ru-RU" sz="1600" dirty="0" err="1"/>
              <a:t>пневматических</a:t>
            </a:r>
            <a:r>
              <a:rPr lang="ru-RU" sz="1600" dirty="0"/>
              <a:t> </a:t>
            </a:r>
            <a:r>
              <a:rPr lang="ru-RU" sz="1600" dirty="0" err="1"/>
              <a:t>растворонагнетателей</a:t>
            </a:r>
            <a:r>
              <a:rPr lang="ru-RU" sz="1600" dirty="0"/>
              <a:t>. 12. Назначение вибровозбудителей и их классификация. 13. Принципиальные схемы поверхностных вибраторов. 14. Принцип работы </a:t>
            </a:r>
            <a:r>
              <a:rPr lang="ru-RU" sz="1600" dirty="0" err="1"/>
              <a:t>вибровозбудителя</a:t>
            </a:r>
            <a:r>
              <a:rPr lang="ru-RU" sz="1600" dirty="0"/>
              <a:t> с направленными колебаниями. 15. Принцип работы маятникового вибровозбудителя. 16. Устройство вибровозбудителя фрикционно-планетарного типа. 17. Устройство </a:t>
            </a:r>
            <a:r>
              <a:rPr lang="ru-RU" sz="1600" dirty="0" err="1"/>
              <a:t>электромагнитного</a:t>
            </a:r>
            <a:r>
              <a:rPr lang="ru-RU" sz="1600" dirty="0"/>
              <a:t> вибровозбудителя. 18. Принцип работы пневматического двухчастотного </a:t>
            </a:r>
            <a:r>
              <a:rPr lang="ru-RU" sz="1600" dirty="0" err="1"/>
              <a:t>вибровозбудителя</a:t>
            </a:r>
            <a:r>
              <a:rPr lang="ru-RU" sz="1600" dirty="0"/>
              <a:t>. </a:t>
            </a:r>
            <a:endParaRPr lang="ru-RU" sz="1600" b="1" u="none" strike="noStrike" spc="0" dirty="0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354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5245</Words>
  <Application>Microsoft Office PowerPoint</Application>
  <PresentationFormat>Широкоэкранный</PresentationFormat>
  <Paragraphs>373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0" baseType="lpstr">
      <vt:lpstr>Arial</vt:lpstr>
      <vt:lpstr>Arial Unicode MS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38</cp:revision>
  <dcterms:created xsi:type="dcterms:W3CDTF">2023-01-09T14:48:21Z</dcterms:created>
  <dcterms:modified xsi:type="dcterms:W3CDTF">2023-02-11T14:52:07Z</dcterms:modified>
</cp:coreProperties>
</file>